
<file path=[Content_Types].xml><?xml version="1.0" encoding="utf-8"?>
<Types xmlns="http://schemas.openxmlformats.org/package/2006/content-types">
  <Default ContentType="image/x-emf" Extension="emf"/>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9" r:id="rId2"/>
    <p:sldId id="260" r:id="rId3"/>
    <p:sldId id="261" r:id="rId4"/>
    <p:sldId id="262"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0" autoAdjust="0"/>
    <p:restoredTop sz="94660"/>
  </p:normalViewPr>
  <p:slideViewPr>
    <p:cSldViewPr snapToGrid="0">
      <p:cViewPr varScale="1">
        <p:scale>
          <a:sx n="73" d="100"/>
          <a:sy n="73" d="100"/>
        </p:scale>
        <p:origin x="1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A94E0B-CC5B-452C-B67D-D999D80B506A}" type="datetimeFigureOut">
              <a:rPr lang="en-US" smtClean="0"/>
              <a:t>8/3/2017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AAF04-66FD-4D3C-8A7F-DD33BE978752}" type="slidenum">
              <a:rPr lang="en-US" smtClean="0"/>
              <a:t>‹#›</a:t>
            </a:fld>
            <a:endParaRPr lang="en-US"/>
          </a:p>
        </p:txBody>
      </p:sp>
    </p:spTree>
    <p:extLst>
      <p:ext uri="{BB962C8B-B14F-4D97-AF65-F5344CB8AC3E}">
        <p14:creationId xmlns:p14="http://schemas.microsoft.com/office/powerpoint/2010/main" val="3445420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75EE5C-D09E-4865-880D-CA6D8725F3FA}" type="slidenum">
              <a:rPr lang="en-US" smtClean="0"/>
              <a:pPr fontAlgn="base">
                <a:spcBef>
                  <a:spcPct val="0"/>
                </a:spcBef>
                <a:spcAft>
                  <a:spcPct val="0"/>
                </a:spcAft>
                <a:defRPr/>
              </a:pPr>
              <a:t>1</a:t>
            </a:fld>
            <a:endParaRPr lang="en-US" smtClean="0"/>
          </a:p>
        </p:txBody>
      </p:sp>
    </p:spTree>
    <p:extLst>
      <p:ext uri="{BB962C8B-B14F-4D97-AF65-F5344CB8AC3E}">
        <p14:creationId xmlns:p14="http://schemas.microsoft.com/office/powerpoint/2010/main" val="423438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2</a:t>
            </a:fld>
            <a:endParaRPr lang="en-GB" dirty="0" smtClean="0"/>
          </a:p>
        </p:txBody>
      </p:sp>
    </p:spTree>
    <p:extLst>
      <p:ext uri="{BB962C8B-B14F-4D97-AF65-F5344CB8AC3E}">
        <p14:creationId xmlns:p14="http://schemas.microsoft.com/office/powerpoint/2010/main" val="3537155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3</a:t>
            </a:fld>
            <a:endParaRPr lang="en-GB" dirty="0" smtClean="0"/>
          </a:p>
        </p:txBody>
      </p:sp>
    </p:spTree>
    <p:extLst>
      <p:ext uri="{BB962C8B-B14F-4D97-AF65-F5344CB8AC3E}">
        <p14:creationId xmlns:p14="http://schemas.microsoft.com/office/powerpoint/2010/main" val="781339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4</a:t>
            </a:fld>
            <a:endParaRPr lang="en-GB" dirty="0" smtClean="0"/>
          </a:p>
        </p:txBody>
      </p:sp>
    </p:spTree>
    <p:extLst>
      <p:ext uri="{BB962C8B-B14F-4D97-AF65-F5344CB8AC3E}">
        <p14:creationId xmlns:p14="http://schemas.microsoft.com/office/powerpoint/2010/main" val="4221230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5</a:t>
            </a:fld>
            <a:endParaRPr lang="en-GB" dirty="0" smtClean="0"/>
          </a:p>
        </p:txBody>
      </p:sp>
    </p:spTree>
    <p:extLst>
      <p:ext uri="{BB962C8B-B14F-4D97-AF65-F5344CB8AC3E}">
        <p14:creationId xmlns:p14="http://schemas.microsoft.com/office/powerpoint/2010/main" val="1876539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6</a:t>
            </a:fld>
            <a:endParaRPr lang="en-GB" dirty="0" smtClean="0"/>
          </a:p>
        </p:txBody>
      </p:sp>
    </p:spTree>
    <p:extLst>
      <p:ext uri="{BB962C8B-B14F-4D97-AF65-F5344CB8AC3E}">
        <p14:creationId xmlns:p14="http://schemas.microsoft.com/office/powerpoint/2010/main" val="3335625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79776A48-7C5F-49E0-8FF9-278F86AD868C}" type="slidenum">
              <a:rPr lang="en-US" smtClean="0"/>
              <a:pPr>
                <a:defRPr/>
              </a:pPr>
              <a:t>7</a:t>
            </a:fld>
            <a:endParaRPr lang="en-US"/>
          </a:p>
        </p:txBody>
      </p:sp>
    </p:spTree>
    <p:extLst>
      <p:ext uri="{BB962C8B-B14F-4D97-AF65-F5344CB8AC3E}">
        <p14:creationId xmlns:p14="http://schemas.microsoft.com/office/powerpoint/2010/main" val="590510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79776A48-7C5F-49E0-8FF9-278F86AD868C}" type="slidenum">
              <a:rPr lang="en-US" smtClean="0"/>
              <a:pPr>
                <a:defRPr/>
              </a:pPr>
              <a:t>8</a:t>
            </a:fld>
            <a:endParaRPr lang="en-US"/>
          </a:p>
        </p:txBody>
      </p:sp>
    </p:spTree>
    <p:extLst>
      <p:ext uri="{BB962C8B-B14F-4D97-AF65-F5344CB8AC3E}">
        <p14:creationId xmlns:p14="http://schemas.microsoft.com/office/powerpoint/2010/main" val="2821555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706192" y="240405"/>
            <a:ext cx="8153400" cy="12954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p:spPr>
        <p:txBody>
          <a:bodyPr anchor="ctr">
            <a:normAutofit fontScale="55000" lnSpcReduction="20000"/>
          </a:bodyPr>
          <a:lstStyle/>
          <a:p>
            <a:pPr>
              <a:defRPr/>
            </a:pPr>
            <a:r>
              <a:rPr lang="en-US" sz="3600" b="1" dirty="0">
                <a:latin typeface="+mj-lt"/>
                <a:ea typeface="+mj-ea"/>
                <a:cs typeface="+mj-cs"/>
              </a:rPr>
              <a:t> </a:t>
            </a:r>
          </a:p>
          <a:p>
            <a:pPr>
              <a:defRPr/>
            </a:pPr>
            <a:r>
              <a:rPr lang="en-US" sz="7600" b="1" dirty="0">
                <a:solidFill>
                  <a:schemeClr val="accent1">
                    <a:lumMod val="75000"/>
                  </a:schemeClr>
                </a:solidFill>
                <a:latin typeface="+mj-lt"/>
                <a:ea typeface="+mj-ea"/>
                <a:cs typeface="+mj-cs"/>
              </a:rPr>
              <a:t>Water </a:t>
            </a:r>
            <a:r>
              <a:rPr lang="en-US" sz="7600" b="1" dirty="0" smtClean="0">
                <a:solidFill>
                  <a:schemeClr val="accent1">
                    <a:lumMod val="75000"/>
                  </a:schemeClr>
                </a:solidFill>
                <a:latin typeface="+mj-lt"/>
                <a:ea typeface="+mj-ea"/>
                <a:cs typeface="+mj-cs"/>
              </a:rPr>
              <a:t>Sector </a:t>
            </a:r>
            <a:r>
              <a:rPr lang="en-US" sz="7600" b="1" dirty="0">
                <a:solidFill>
                  <a:schemeClr val="accent1">
                    <a:lumMod val="75000"/>
                  </a:schemeClr>
                </a:solidFill>
                <a:latin typeface="+mj-lt"/>
                <a:ea typeface="+mj-ea"/>
                <a:cs typeface="+mj-cs"/>
              </a:rPr>
              <a:t>Trust Fund</a:t>
            </a:r>
          </a:p>
          <a:p>
            <a:pPr>
              <a:defRPr/>
            </a:pPr>
            <a:r>
              <a:rPr lang="en-US" sz="5800" b="1" smtClean="0">
                <a:solidFill>
                  <a:schemeClr val="accent2">
                    <a:lumMod val="75000"/>
                  </a:schemeClr>
                </a:solidFill>
                <a:latin typeface="+mj-lt"/>
                <a:ea typeface="+mj-ea"/>
                <a:cs typeface="+mj-cs"/>
              </a:rPr>
              <a:t>Sanitation Marketers </a:t>
            </a:r>
            <a:r>
              <a:rPr lang="en-US" sz="5800" b="1" dirty="0" smtClean="0">
                <a:solidFill>
                  <a:schemeClr val="accent2">
                    <a:lumMod val="75000"/>
                  </a:schemeClr>
                </a:solidFill>
                <a:latin typeface="+mj-lt"/>
                <a:ea typeface="+mj-ea"/>
                <a:cs typeface="+mj-cs"/>
              </a:rPr>
              <a:t>Training </a:t>
            </a:r>
            <a:r>
              <a:rPr lang="en-US" sz="5800" b="1" dirty="0">
                <a:solidFill>
                  <a:schemeClr val="accent2">
                    <a:lumMod val="75000"/>
                  </a:schemeClr>
                </a:solidFill>
                <a:latin typeface="+mj-lt"/>
                <a:ea typeface="+mj-ea"/>
                <a:cs typeface="+mj-cs"/>
              </a:rPr>
              <a:t>Workshop</a:t>
            </a:r>
            <a:endParaRPr lang="en-US" sz="5800" dirty="0">
              <a:solidFill>
                <a:schemeClr val="accent2">
                  <a:lumMod val="75000"/>
                </a:schemeClr>
              </a:solidFill>
              <a:latin typeface="+mj-lt"/>
              <a:ea typeface="+mj-ea"/>
              <a:cs typeface="+mj-cs"/>
            </a:endParaRPr>
          </a:p>
        </p:txBody>
      </p:sp>
      <p:sp>
        <p:nvSpPr>
          <p:cNvPr id="7" name="Subtitle 2"/>
          <p:cNvSpPr txBox="1">
            <a:spLocks/>
          </p:cNvSpPr>
          <p:nvPr/>
        </p:nvSpPr>
        <p:spPr bwMode="auto">
          <a:xfrm>
            <a:off x="5049593" y="1724891"/>
            <a:ext cx="3809999" cy="1704109"/>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p:spPr>
        <p:txBody>
          <a:bodyPr>
            <a:normAutofit fontScale="92500" lnSpcReduction="10000"/>
          </a:bodyPr>
          <a:lstStyle/>
          <a:p>
            <a:pPr marL="342900" indent="-342900">
              <a:spcBef>
                <a:spcPct val="20000"/>
              </a:spcBef>
              <a:buFont typeface="Wingdings" pitchFamily="2" charset="2"/>
              <a:buChar char="Ø"/>
              <a:defRPr/>
            </a:pPr>
            <a:r>
              <a:rPr lang="en-US" sz="2000" b="1" dirty="0" smtClean="0">
                <a:solidFill>
                  <a:schemeClr val="accent1">
                    <a:lumMod val="75000"/>
                  </a:schemeClr>
                </a:solidFill>
                <a:latin typeface="+mn-lt"/>
                <a:cs typeface="+mn-cs"/>
              </a:rPr>
              <a:t>What is public health? </a:t>
            </a:r>
            <a:endParaRPr lang="en-US" sz="2000" b="1" dirty="0">
              <a:solidFill>
                <a:schemeClr val="accent1">
                  <a:lumMod val="75000"/>
                </a:schemeClr>
              </a:solidFill>
              <a:latin typeface="+mn-lt"/>
              <a:cs typeface="+mn-cs"/>
            </a:endParaRPr>
          </a:p>
          <a:p>
            <a:pPr marL="342900" indent="-342900" algn="just">
              <a:spcBef>
                <a:spcPct val="20000"/>
              </a:spcBef>
              <a:buFont typeface="Wingdings" pitchFamily="2" charset="2"/>
              <a:buChar char="Ø"/>
              <a:defRPr/>
            </a:pPr>
            <a:r>
              <a:rPr lang="en-US" sz="2000" b="1" dirty="0" smtClean="0">
                <a:solidFill>
                  <a:schemeClr val="accent1">
                    <a:lumMod val="75000"/>
                  </a:schemeClr>
                </a:solidFill>
                <a:latin typeface="+mn-lt"/>
                <a:cs typeface="+mn-cs"/>
              </a:rPr>
              <a:t>Public health &amp; sanitation</a:t>
            </a:r>
          </a:p>
          <a:p>
            <a:pPr marL="342900" indent="-342900" algn="just">
              <a:spcBef>
                <a:spcPct val="20000"/>
              </a:spcBef>
              <a:buFont typeface="Wingdings" pitchFamily="2" charset="2"/>
              <a:buChar char="Ø"/>
              <a:defRPr/>
            </a:pPr>
            <a:r>
              <a:rPr lang="en-US" sz="2000" b="1" dirty="0" smtClean="0">
                <a:solidFill>
                  <a:schemeClr val="accent1">
                    <a:lumMod val="75000"/>
                  </a:schemeClr>
                </a:solidFill>
                <a:latin typeface="+mn-lt"/>
                <a:cs typeface="+mn-cs"/>
              </a:rPr>
              <a:t>Facts about sanitation</a:t>
            </a:r>
          </a:p>
          <a:p>
            <a:pPr marL="342900" indent="-342900" algn="just">
              <a:spcBef>
                <a:spcPct val="20000"/>
              </a:spcBef>
              <a:buFont typeface="Wingdings" pitchFamily="2" charset="2"/>
              <a:buChar char="Ø"/>
              <a:defRPr/>
            </a:pPr>
            <a:r>
              <a:rPr lang="en-US" sz="2000" b="1" dirty="0" smtClean="0">
                <a:solidFill>
                  <a:schemeClr val="accent1">
                    <a:lumMod val="75000"/>
                  </a:schemeClr>
                </a:solidFill>
                <a:latin typeface="+mn-lt"/>
                <a:cs typeface="+mn-cs"/>
              </a:rPr>
              <a:t>Sanitation marketing meets </a:t>
            </a:r>
          </a:p>
          <a:p>
            <a:pPr algn="just">
              <a:spcBef>
                <a:spcPct val="20000"/>
              </a:spcBef>
              <a:defRPr/>
            </a:pPr>
            <a:r>
              <a:rPr lang="en-US" sz="2000" b="1" dirty="0">
                <a:solidFill>
                  <a:schemeClr val="accent1">
                    <a:lumMod val="75000"/>
                  </a:schemeClr>
                </a:solidFill>
                <a:latin typeface="+mn-lt"/>
                <a:cs typeface="+mn-cs"/>
              </a:rPr>
              <a:t> </a:t>
            </a:r>
            <a:r>
              <a:rPr lang="en-US" sz="2000" b="1" dirty="0" smtClean="0">
                <a:solidFill>
                  <a:schemeClr val="accent1">
                    <a:lumMod val="75000"/>
                  </a:schemeClr>
                </a:solidFill>
                <a:latin typeface="+mn-lt"/>
                <a:cs typeface="+mn-cs"/>
              </a:rPr>
              <a:t>      public health</a:t>
            </a:r>
          </a:p>
          <a:p>
            <a:pPr>
              <a:spcBef>
                <a:spcPct val="20000"/>
              </a:spcBef>
              <a:buFont typeface="Arial" charset="0"/>
              <a:buNone/>
              <a:defRPr/>
            </a:pPr>
            <a:endParaRPr lang="en-US" sz="2400" b="1" dirty="0">
              <a:solidFill>
                <a:schemeClr val="accent5">
                  <a:lumMod val="75000"/>
                </a:schemeClr>
              </a:solidFill>
              <a:latin typeface="+mn-lt"/>
              <a:cs typeface="+mn-cs"/>
            </a:endParaRPr>
          </a:p>
          <a:p>
            <a:pPr>
              <a:spcBef>
                <a:spcPct val="20000"/>
              </a:spcBef>
              <a:buFont typeface="Arial" charset="0"/>
              <a:buNone/>
              <a:defRPr/>
            </a:pPr>
            <a:endParaRPr lang="en-US" sz="2400" b="1" dirty="0">
              <a:solidFill>
                <a:schemeClr val="accent5">
                  <a:lumMod val="75000"/>
                </a:schemeClr>
              </a:solidFill>
              <a:latin typeface="+mn-lt"/>
              <a:cs typeface="+mn-cs"/>
            </a:endParaRPr>
          </a:p>
        </p:txBody>
      </p:sp>
      <p:sp>
        <p:nvSpPr>
          <p:cNvPr id="2056"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31487B-6D0E-4B91-A713-EBD0530FF1EE}" type="slidenum">
              <a:rPr lang="en-US" sz="1400" smtClean="0">
                <a:solidFill>
                  <a:schemeClr val="bg1"/>
                </a:solidFill>
              </a:rPr>
              <a:pPr eaLnBrk="1" hangingPunct="1"/>
              <a:t>1</a:t>
            </a:fld>
            <a:endParaRPr lang="en-US" sz="1400" smtClean="0">
              <a:solidFill>
                <a:schemeClr val="bg1"/>
              </a:solidFill>
            </a:endParaRPr>
          </a:p>
        </p:txBody>
      </p:sp>
      <p:pic>
        <p:nvPicPr>
          <p:cNvPr id="10" name="Picture 9"/>
          <p:cNvPicPr/>
          <p:nvPr/>
        </p:nvPicPr>
        <p:blipFill>
          <a:blip r:embed="rId3" cstate="print"/>
          <a:srcRect/>
          <a:stretch>
            <a:fillRect/>
          </a:stretch>
        </p:blipFill>
        <p:spPr bwMode="auto">
          <a:xfrm>
            <a:off x="543401" y="1853045"/>
            <a:ext cx="4239491" cy="3151909"/>
          </a:xfrm>
          <a:prstGeom prst="rect">
            <a:avLst/>
          </a:prstGeom>
          <a:noFill/>
          <a:ln w="9525">
            <a:noFill/>
            <a:miter lim="800000"/>
            <a:headEnd/>
            <a:tailEnd/>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35231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flipH="1" flipV="1">
            <a:off x="-45720" y="-2"/>
            <a:ext cx="350519" cy="228601"/>
          </a:xfrm>
          <a:prstGeom prst="rect">
            <a:avLst/>
          </a:prstGeom>
          <a:noFill/>
          <a:ln w="9525">
            <a:noFill/>
            <a:miter lim="800000"/>
            <a:headEnd/>
            <a:tailEnd/>
          </a:ln>
        </p:spPr>
        <p:txBody>
          <a:bodyPr anchor="ctr"/>
          <a:lstStyle/>
          <a:p>
            <a:endParaRPr lang="nl-NL" sz="2800" b="1" dirty="0">
              <a:solidFill>
                <a:schemeClr val="bg1"/>
              </a:solidFill>
              <a:latin typeface="+mj-lt"/>
            </a:endParaRPr>
          </a:p>
        </p:txBody>
      </p:sp>
      <p:sp>
        <p:nvSpPr>
          <p:cNvPr id="7" name="Rectangle 3"/>
          <p:cNvSpPr txBox="1">
            <a:spLocks noChangeArrowheads="1"/>
          </p:cNvSpPr>
          <p:nvPr/>
        </p:nvSpPr>
        <p:spPr bwMode="auto">
          <a:xfrm>
            <a:off x="696144" y="870760"/>
            <a:ext cx="8208912" cy="5268913"/>
          </a:xfrm>
          <a:prstGeom prst="rect">
            <a:avLst/>
          </a:prstGeom>
          <a:noFill/>
          <a:ln w="9525">
            <a:noFill/>
            <a:miter lim="800000"/>
            <a:headEnd/>
            <a:tailEnd/>
          </a:ln>
        </p:spPr>
        <p:txBody>
          <a:bodyPr/>
          <a:lstStyle/>
          <a:p>
            <a:pPr algn="just">
              <a:spcBef>
                <a:spcPts val="600"/>
              </a:spcBef>
              <a:spcAft>
                <a:spcPts val="600"/>
              </a:spcAft>
            </a:pPr>
            <a:endParaRPr lang="nl-NL" sz="2000" dirty="0" smtClean="0">
              <a:latin typeface="Calibri"/>
              <a:ea typeface="Calibri"/>
              <a:cs typeface="Times New Roman"/>
            </a:endParaRPr>
          </a:p>
          <a:p>
            <a:pPr algn="just">
              <a:spcBef>
                <a:spcPts val="600"/>
              </a:spcBef>
              <a:spcAft>
                <a:spcPts val="600"/>
              </a:spcAft>
            </a:pPr>
            <a:r>
              <a:rPr lang="en-US" dirty="0" smtClean="0">
                <a:solidFill>
                  <a:schemeClr val="tx2">
                    <a:lumMod val="50000"/>
                  </a:schemeClr>
                </a:solidFill>
                <a:latin typeface="Calibri"/>
                <a:ea typeface="Calibri"/>
                <a:cs typeface="Times New Roman"/>
              </a:rPr>
              <a:t>The focus of public health intervention is to improve health and quality of life through the prevention and treatment of disease and other physical and mental health conditions, through surveillance of cases and health indicators, and through the promotion of healthy behaviors.</a:t>
            </a:r>
            <a:endParaRPr lang="nl-NL" dirty="0">
              <a:solidFill>
                <a:schemeClr val="tx2">
                  <a:lumMod val="50000"/>
                </a:schemeClr>
              </a:solidFill>
              <a:latin typeface="Calibri"/>
              <a:ea typeface="Calibri"/>
              <a:cs typeface="Times New Roman"/>
            </a:endParaRPr>
          </a:p>
          <a:p>
            <a:pPr marL="342900" lvl="0" indent="-342900">
              <a:lnSpc>
                <a:spcPct val="115000"/>
              </a:lnSpc>
              <a:spcAft>
                <a:spcPts val="1000"/>
              </a:spcAft>
            </a:pPr>
            <a:endParaRPr lang="nl-NL" sz="2000" dirty="0">
              <a:effectLst/>
              <a:latin typeface="Calibri"/>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2</a:t>
            </a:fld>
            <a:endParaRPr lang="en-US" dirty="0">
              <a:solidFill>
                <a:schemeClr val="bg1"/>
              </a:solidFill>
            </a:endParaRPr>
          </a:p>
        </p:txBody>
      </p:sp>
      <p:pic>
        <p:nvPicPr>
          <p:cNvPr id="13314" name="Picture 2" descr="C:\Users\user\Desktop\UBSUP Concept\22a. UBSUP Programme Pictures\18. UBSUP Prototype Toilets\2. General appearance of the UBSUP testing toilets\UBSUP prototype toilets (193).JPG"/>
          <p:cNvPicPr>
            <a:picLocks noChangeAspect="1" noChangeArrowheads="1"/>
          </p:cNvPicPr>
          <p:nvPr/>
        </p:nvPicPr>
        <p:blipFill>
          <a:blip r:embed="rId3" cstate="print"/>
          <a:srcRect/>
          <a:stretch>
            <a:fillRect/>
          </a:stretch>
        </p:blipFill>
        <p:spPr bwMode="auto">
          <a:xfrm>
            <a:off x="2283827" y="2895600"/>
            <a:ext cx="4288313" cy="2658754"/>
          </a:xfrm>
          <a:prstGeom prst="rect">
            <a:avLst/>
          </a:prstGeom>
          <a:noFill/>
          <a:effectLst>
            <a:outerShdw blurRad="50800" dist="38100" dir="2700000" algn="tl" rotWithShape="0">
              <a:prstClr val="black">
                <a:alpha val="40000"/>
              </a:prstClr>
            </a:outerShdw>
          </a:effectLst>
        </p:spPr>
      </p:pic>
      <p:sp>
        <p:nvSpPr>
          <p:cNvPr id="10" name="Rectangle 2"/>
          <p:cNvSpPr txBox="1">
            <a:spLocks noChangeArrowheads="1"/>
          </p:cNvSpPr>
          <p:nvPr/>
        </p:nvSpPr>
        <p:spPr bwMode="auto">
          <a:xfrm>
            <a:off x="696144" y="251635"/>
            <a:ext cx="8208912" cy="619125"/>
          </a:xfrm>
          <a:prstGeom prst="rect">
            <a:avLst/>
          </a:prstGeom>
          <a:solidFill>
            <a:schemeClr val="bg1">
              <a:lumMod val="85000"/>
            </a:schemeClr>
          </a:solidFill>
          <a:ln w="9525">
            <a:noFill/>
            <a:miter lim="800000"/>
            <a:headEnd/>
            <a:tailEnd/>
          </a:ln>
        </p:spPr>
        <p:txBody>
          <a:bodyPr anchor="ctr"/>
          <a:lstStyle/>
          <a:p>
            <a:pPr algn="just">
              <a:spcBef>
                <a:spcPts val="600"/>
              </a:spcBef>
              <a:spcAft>
                <a:spcPts val="600"/>
              </a:spcAft>
            </a:pPr>
            <a:r>
              <a:rPr lang="nl-NL" sz="2800" b="1" dirty="0" smtClean="0">
                <a:solidFill>
                  <a:srgbClr val="C00000"/>
                </a:solidFill>
                <a:latin typeface="Calibri"/>
                <a:ea typeface="Calibri"/>
                <a:cs typeface="Times New Roman"/>
              </a:rPr>
              <a:t>Focus of Public Health</a:t>
            </a:r>
          </a:p>
        </p:txBody>
      </p:sp>
    </p:spTree>
    <p:extLst>
      <p:ext uri="{BB962C8B-B14F-4D97-AF65-F5344CB8AC3E}">
        <p14:creationId xmlns:p14="http://schemas.microsoft.com/office/powerpoint/2010/main" val="3862863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718457" y="142875"/>
            <a:ext cx="7968342" cy="619125"/>
          </a:xfrm>
          <a:prstGeom prst="rect">
            <a:avLst/>
          </a:prstGeom>
          <a:solidFill>
            <a:schemeClr val="bg1">
              <a:lumMod val="85000"/>
            </a:schemeClr>
          </a:solidFill>
          <a:ln w="9525">
            <a:noFill/>
            <a:miter lim="800000"/>
            <a:headEnd/>
            <a:tailEnd/>
          </a:ln>
        </p:spPr>
        <p:txBody>
          <a:bodyPr anchor="ctr"/>
          <a:lstStyle/>
          <a:p>
            <a:r>
              <a:rPr lang="nl-NL" sz="2800" b="1" dirty="0" smtClean="0">
                <a:solidFill>
                  <a:schemeClr val="accent1">
                    <a:lumMod val="75000"/>
                  </a:schemeClr>
                </a:solidFill>
                <a:latin typeface="+mj-lt"/>
              </a:rPr>
              <a:t>Link between sanitation and public health</a:t>
            </a:r>
            <a:endParaRPr lang="nl-NL" sz="2800" b="1" dirty="0">
              <a:solidFill>
                <a:schemeClr val="accent1">
                  <a:lumMod val="75000"/>
                </a:schemeClr>
              </a:solidFill>
              <a:latin typeface="+mj-lt"/>
            </a:endParaRPr>
          </a:p>
        </p:txBody>
      </p:sp>
      <p:sp>
        <p:nvSpPr>
          <p:cNvPr id="7" name="Rectangle 3"/>
          <p:cNvSpPr txBox="1">
            <a:spLocks noChangeArrowheads="1"/>
          </p:cNvSpPr>
          <p:nvPr/>
        </p:nvSpPr>
        <p:spPr bwMode="auto">
          <a:xfrm>
            <a:off x="238943" y="762000"/>
            <a:ext cx="8208912" cy="5268913"/>
          </a:xfrm>
          <a:prstGeom prst="rect">
            <a:avLst/>
          </a:prstGeom>
          <a:noFill/>
          <a:ln w="9525">
            <a:noFill/>
            <a:miter lim="800000"/>
            <a:headEnd/>
            <a:tailEnd/>
          </a:ln>
        </p:spPr>
        <p:txBody>
          <a:bodyPr/>
          <a:lstStyle/>
          <a:p>
            <a:pPr lvl="0" algn="just">
              <a:lnSpc>
                <a:spcPct val="115000"/>
              </a:lnSpc>
              <a:spcAft>
                <a:spcPts val="1000"/>
              </a:spcAft>
            </a:pPr>
            <a:r>
              <a:rPr lang="nl-NL" sz="2000" u="sng" dirty="0" smtClean="0">
                <a:latin typeface="Calibri"/>
                <a:ea typeface="Calibri"/>
                <a:cs typeface="Times New Roman"/>
              </a:rPr>
              <a:t>According to the World Health Organisation (WHO)</a:t>
            </a:r>
            <a:r>
              <a:rPr lang="nl-NL" sz="2000" dirty="0" smtClean="0">
                <a:latin typeface="Calibri"/>
                <a:ea typeface="Calibri"/>
                <a:cs typeface="Times New Roman"/>
              </a:rPr>
              <a:t>: </a:t>
            </a:r>
          </a:p>
          <a:p>
            <a:pPr marL="269875" lvl="1" algn="just">
              <a:lnSpc>
                <a:spcPct val="115000"/>
              </a:lnSpc>
              <a:spcAft>
                <a:spcPts val="1000"/>
              </a:spcAft>
            </a:pPr>
            <a:r>
              <a:rPr lang="nl-NL" sz="2000" dirty="0" smtClean="0">
                <a:latin typeface="Calibri"/>
                <a:ea typeface="Calibri"/>
                <a:cs typeface="Times New Roman"/>
              </a:rPr>
              <a:t>"</a:t>
            </a:r>
            <a:r>
              <a:rPr lang="nl-NL" sz="2000" i="1" dirty="0">
                <a:solidFill>
                  <a:srgbClr val="C00000"/>
                </a:solidFill>
                <a:latin typeface="Calibri"/>
                <a:ea typeface="Calibri"/>
                <a:cs typeface="Times New Roman"/>
              </a:rPr>
              <a:t>Sanitation</a:t>
            </a:r>
            <a:r>
              <a:rPr lang="nl-NL" sz="2000" i="1" dirty="0">
                <a:latin typeface="Calibri"/>
                <a:ea typeface="Calibri"/>
                <a:cs typeface="Times New Roman"/>
              </a:rPr>
              <a:t> </a:t>
            </a:r>
            <a:r>
              <a:rPr lang="nl-NL" sz="2000" i="1" dirty="0">
                <a:solidFill>
                  <a:schemeClr val="tx2">
                    <a:lumMod val="75000"/>
                  </a:schemeClr>
                </a:solidFill>
                <a:latin typeface="Calibri"/>
                <a:ea typeface="Calibri"/>
                <a:cs typeface="Times New Roman"/>
              </a:rPr>
              <a:t>generally refers to the provision of facilities and services for the safe disposal of human urine and </a:t>
            </a:r>
            <a:r>
              <a:rPr lang="nl-NL" sz="2000" i="1" dirty="0" smtClean="0">
                <a:solidFill>
                  <a:schemeClr val="tx2">
                    <a:lumMod val="75000"/>
                  </a:schemeClr>
                </a:solidFill>
                <a:latin typeface="Calibri"/>
                <a:ea typeface="Calibri"/>
                <a:cs typeface="Times New Roman"/>
              </a:rPr>
              <a:t>feaces</a:t>
            </a:r>
            <a:r>
              <a:rPr lang="nl-NL" sz="2000" i="1" dirty="0">
                <a:solidFill>
                  <a:schemeClr val="tx2">
                    <a:lumMod val="75000"/>
                  </a:schemeClr>
                </a:solidFill>
                <a:latin typeface="Calibri"/>
                <a:ea typeface="Calibri"/>
                <a:cs typeface="Times New Roman"/>
              </a:rPr>
              <a:t>. </a:t>
            </a:r>
            <a:r>
              <a:rPr lang="nl-NL" sz="2000" i="1" dirty="0" smtClean="0">
                <a:solidFill>
                  <a:schemeClr val="tx2">
                    <a:lumMod val="75000"/>
                  </a:schemeClr>
                </a:solidFill>
                <a:latin typeface="Calibri"/>
                <a:ea typeface="Calibri"/>
                <a:cs typeface="Times New Roman"/>
              </a:rPr>
              <a:t>Inadequate </a:t>
            </a:r>
            <a:r>
              <a:rPr lang="nl-NL" sz="2000" i="1" dirty="0">
                <a:solidFill>
                  <a:schemeClr val="tx2">
                    <a:lumMod val="75000"/>
                  </a:schemeClr>
                </a:solidFill>
                <a:latin typeface="Calibri"/>
                <a:ea typeface="Calibri"/>
                <a:cs typeface="Times New Roman"/>
              </a:rPr>
              <a:t>sanitation is a major cause of disease world-wide and improving sanitation is known to have a significant beneficial impact on </a:t>
            </a:r>
            <a:r>
              <a:rPr lang="nl-NL" sz="2000" i="1" dirty="0" smtClean="0">
                <a:solidFill>
                  <a:schemeClr val="tx2">
                    <a:lumMod val="75000"/>
                  </a:schemeClr>
                </a:solidFill>
                <a:latin typeface="Calibri"/>
                <a:ea typeface="Calibri"/>
                <a:cs typeface="Times New Roman"/>
              </a:rPr>
              <a:t>health, </a:t>
            </a:r>
            <a:r>
              <a:rPr lang="nl-NL" sz="2000" i="1" dirty="0">
                <a:solidFill>
                  <a:schemeClr val="tx2">
                    <a:lumMod val="75000"/>
                  </a:schemeClr>
                </a:solidFill>
                <a:latin typeface="Calibri"/>
                <a:ea typeface="Calibri"/>
                <a:cs typeface="Times New Roman"/>
              </a:rPr>
              <a:t>both in households and across </a:t>
            </a:r>
            <a:r>
              <a:rPr lang="nl-NL" sz="2000" i="1" dirty="0" smtClean="0">
                <a:solidFill>
                  <a:schemeClr val="tx2">
                    <a:lumMod val="75000"/>
                  </a:schemeClr>
                </a:solidFill>
                <a:latin typeface="Calibri"/>
                <a:ea typeface="Calibri"/>
                <a:cs typeface="Times New Roman"/>
              </a:rPr>
              <a:t>communities....”</a:t>
            </a:r>
          </a:p>
          <a:p>
            <a:pPr marL="269875" lvl="1" algn="just">
              <a:lnSpc>
                <a:spcPct val="115000"/>
              </a:lnSpc>
              <a:spcAft>
                <a:spcPts val="1000"/>
              </a:spcAft>
            </a:pPr>
            <a:r>
              <a:rPr lang="nl-NL" sz="2000" dirty="0" smtClean="0">
                <a:solidFill>
                  <a:schemeClr val="tx2">
                    <a:lumMod val="75000"/>
                  </a:schemeClr>
                </a:solidFill>
                <a:latin typeface="Calibri"/>
                <a:ea typeface="Calibri"/>
                <a:cs typeface="Times New Roman"/>
              </a:rPr>
              <a:t>Therefore, with improved sanitation, there is improved health of the public in general hence promoting a healthy community as a whole</a:t>
            </a: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3</a:t>
            </a:fld>
            <a:endParaRPr lang="en-US" dirty="0">
              <a:solidFill>
                <a:schemeClr val="bg1"/>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01158" y="3937002"/>
            <a:ext cx="3269459" cy="2452094"/>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046749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744583" y="27904"/>
            <a:ext cx="8248654" cy="619125"/>
          </a:xfrm>
          <a:prstGeom prst="rect">
            <a:avLst/>
          </a:prstGeom>
          <a:solidFill>
            <a:schemeClr val="bg1">
              <a:lumMod val="85000"/>
            </a:schemeClr>
          </a:solidFill>
          <a:ln w="9525">
            <a:noFill/>
            <a:miter lim="800000"/>
            <a:headEnd/>
            <a:tailEnd/>
          </a:ln>
        </p:spPr>
        <p:txBody>
          <a:bodyPr anchor="ctr"/>
          <a:lstStyle/>
          <a:p>
            <a:r>
              <a:rPr lang="nl-NL" sz="2800" b="1" u="sng" dirty="0" smtClean="0">
                <a:solidFill>
                  <a:schemeClr val="accent1">
                    <a:lumMod val="75000"/>
                  </a:schemeClr>
                </a:solidFill>
                <a:latin typeface="+mj-lt"/>
              </a:rPr>
              <a:t>Facts</a:t>
            </a:r>
            <a:r>
              <a:rPr lang="nl-NL" sz="2800" b="1" dirty="0" smtClean="0">
                <a:solidFill>
                  <a:schemeClr val="accent1">
                    <a:lumMod val="75000"/>
                  </a:schemeClr>
                </a:solidFill>
                <a:latin typeface="+mj-lt"/>
              </a:rPr>
              <a:t> about sanitation that affect (public) health</a:t>
            </a:r>
            <a:endParaRPr lang="nl-NL" sz="2800" b="1" dirty="0">
              <a:solidFill>
                <a:schemeClr val="accent1">
                  <a:lumMod val="75000"/>
                </a:schemeClr>
              </a:solidFill>
              <a:latin typeface="+mj-lt"/>
            </a:endParaRPr>
          </a:p>
        </p:txBody>
      </p:sp>
      <p:sp>
        <p:nvSpPr>
          <p:cNvPr id="7" name="Rectangle 3"/>
          <p:cNvSpPr txBox="1">
            <a:spLocks noChangeArrowheads="1"/>
          </p:cNvSpPr>
          <p:nvPr/>
        </p:nvSpPr>
        <p:spPr bwMode="auto">
          <a:xfrm>
            <a:off x="306438" y="685800"/>
            <a:ext cx="8208912" cy="5924006"/>
          </a:xfrm>
          <a:prstGeom prst="rect">
            <a:avLst/>
          </a:prstGeom>
          <a:noFill/>
          <a:ln w="9525">
            <a:noFill/>
            <a:miter lim="800000"/>
            <a:headEnd/>
            <a:tailEnd/>
          </a:ln>
        </p:spPr>
        <p:txBody>
          <a:bodyPr/>
          <a:lstStyle/>
          <a:p>
            <a:pPr marL="363538" indent="-363538" algn="just">
              <a:spcBef>
                <a:spcPts val="600"/>
              </a:spcBef>
              <a:spcAft>
                <a:spcPts val="600"/>
              </a:spcAft>
              <a:buFont typeface="+mj-lt"/>
              <a:buAutoNum type="arabicPeriod"/>
            </a:pPr>
            <a:r>
              <a:rPr lang="en-US" sz="2000" dirty="0" smtClean="0">
                <a:latin typeface="Calibri"/>
                <a:ea typeface="Calibri"/>
                <a:cs typeface="Times New Roman"/>
              </a:rPr>
              <a:t>Lack </a:t>
            </a:r>
            <a:r>
              <a:rPr lang="en-US" sz="2000" dirty="0">
                <a:latin typeface="Calibri"/>
                <a:ea typeface="Calibri"/>
                <a:cs typeface="Times New Roman"/>
              </a:rPr>
              <a:t>of clean water and poor and dirty toilets </a:t>
            </a:r>
            <a:r>
              <a:rPr lang="en-US" sz="2000" dirty="0" smtClean="0">
                <a:latin typeface="Calibri"/>
                <a:ea typeface="Calibri"/>
                <a:cs typeface="Times New Roman"/>
              </a:rPr>
              <a:t>cause </a:t>
            </a:r>
            <a:r>
              <a:rPr lang="en-US" sz="2000" dirty="0">
                <a:latin typeface="Calibri"/>
                <a:ea typeface="Calibri"/>
                <a:cs typeface="Times New Roman"/>
              </a:rPr>
              <a:t>many diseases and </a:t>
            </a:r>
            <a:r>
              <a:rPr lang="en-US" sz="2000" dirty="0">
                <a:latin typeface="+mn-lt"/>
                <a:ea typeface="Calibri"/>
                <a:cs typeface="Times New Roman"/>
              </a:rPr>
              <a:t>the spread of </a:t>
            </a:r>
            <a:r>
              <a:rPr lang="en-US" sz="2000" dirty="0" smtClean="0">
                <a:latin typeface="+mn-lt"/>
                <a:ea typeface="Calibri"/>
                <a:cs typeface="Times New Roman"/>
              </a:rPr>
              <a:t>diseases</a:t>
            </a:r>
          </a:p>
          <a:p>
            <a:pPr marL="363538" indent="-363538" algn="just">
              <a:spcBef>
                <a:spcPts val="600"/>
              </a:spcBef>
              <a:spcAft>
                <a:spcPts val="600"/>
              </a:spcAft>
              <a:buFont typeface="+mj-lt"/>
              <a:buAutoNum type="arabicPeriod"/>
            </a:pPr>
            <a:r>
              <a:rPr lang="en-US" sz="2000" dirty="0" smtClean="0">
                <a:latin typeface="+mn-lt"/>
                <a:ea typeface="Calibri"/>
                <a:cs typeface="Times New Roman"/>
              </a:rPr>
              <a:t>One important disease </a:t>
            </a:r>
            <a:r>
              <a:rPr lang="en-US" sz="2000" dirty="0">
                <a:latin typeface="+mn-lt"/>
                <a:ea typeface="Calibri"/>
                <a:cs typeface="Times New Roman"/>
              </a:rPr>
              <a:t>that arise from poor and dirty toilets is </a:t>
            </a:r>
            <a:r>
              <a:rPr lang="en-US" sz="2000" dirty="0" smtClean="0">
                <a:latin typeface="+mn-lt"/>
                <a:ea typeface="Calibri"/>
                <a:cs typeface="Times New Roman"/>
              </a:rPr>
              <a:t>diarrhoea</a:t>
            </a:r>
          </a:p>
          <a:p>
            <a:pPr marL="363538" indent="-363538" algn="just">
              <a:spcBef>
                <a:spcPts val="600"/>
              </a:spcBef>
              <a:spcAft>
                <a:spcPts val="600"/>
              </a:spcAft>
              <a:buFont typeface="+mj-lt"/>
              <a:buAutoNum type="arabicPeriod"/>
            </a:pPr>
            <a:r>
              <a:rPr lang="en-US" sz="2000" dirty="0" smtClean="0">
                <a:latin typeface="+mn-lt"/>
                <a:ea typeface="Calibri"/>
                <a:cs typeface="Times New Roman"/>
              </a:rPr>
              <a:t>In </a:t>
            </a:r>
            <a:r>
              <a:rPr lang="en-US" sz="2000" dirty="0">
                <a:latin typeface="+mn-lt"/>
                <a:ea typeface="Calibri"/>
                <a:cs typeface="Times New Roman"/>
              </a:rPr>
              <a:t>Kenya (in 2010) approximately 11,000 children died of diarrhoea (30 children every day)</a:t>
            </a:r>
          </a:p>
          <a:p>
            <a:pPr marL="363538" lvl="0" indent="-363538" algn="just">
              <a:spcBef>
                <a:spcPts val="600"/>
              </a:spcBef>
              <a:spcAft>
                <a:spcPts val="600"/>
              </a:spcAft>
              <a:buFont typeface="+mj-lt"/>
              <a:buAutoNum type="arabicPeriod"/>
            </a:pPr>
            <a:r>
              <a:rPr lang="en-US" sz="2000" dirty="0" smtClean="0">
                <a:latin typeface="+mn-lt"/>
                <a:ea typeface="Calibri"/>
                <a:cs typeface="Times New Roman"/>
              </a:rPr>
              <a:t>Poor and dirty toilets also cause other diseases such as cholera, dysentery, typhoid and hepatitis A</a:t>
            </a:r>
          </a:p>
          <a:p>
            <a:pPr algn="just">
              <a:spcBef>
                <a:spcPts val="600"/>
              </a:spcBef>
              <a:spcAft>
                <a:spcPts val="600"/>
              </a:spcAft>
            </a:pPr>
            <a:r>
              <a:rPr lang="en-US" sz="2000" dirty="0">
                <a:latin typeface="+mn-lt"/>
                <a:ea typeface="Calibri"/>
                <a:cs typeface="Times New Roman"/>
              </a:rPr>
              <a:t>Many studies show that good &amp; clean toilets reduce the number of deaths caused by diarrhoea and other diseases</a:t>
            </a:r>
          </a:p>
          <a:p>
            <a:pPr lvl="0" algn="just">
              <a:spcBef>
                <a:spcPts val="600"/>
              </a:spcBef>
              <a:spcAft>
                <a:spcPts val="600"/>
              </a:spcAft>
            </a:pPr>
            <a:r>
              <a:rPr lang="en-US" sz="2000" b="1" dirty="0" smtClean="0">
                <a:solidFill>
                  <a:srgbClr val="C00000"/>
                </a:solidFill>
                <a:latin typeface="+mn-lt"/>
                <a:ea typeface="Calibri"/>
                <a:cs typeface="Times New Roman"/>
              </a:rPr>
              <a:t>That is why:</a:t>
            </a:r>
          </a:p>
          <a:p>
            <a:pPr marL="342900" lvl="0" indent="-342900" algn="just">
              <a:spcBef>
                <a:spcPts val="600"/>
              </a:spcBef>
              <a:spcAft>
                <a:spcPts val="600"/>
              </a:spcAft>
              <a:buFont typeface="Wingdings" pitchFamily="2" charset="2"/>
              <a:buChar char="Ø"/>
            </a:pPr>
            <a:r>
              <a:rPr lang="en-GB" sz="2000" dirty="0" smtClean="0">
                <a:latin typeface="+mn-lt"/>
              </a:rPr>
              <a:t>Good </a:t>
            </a:r>
            <a:r>
              <a:rPr lang="en-GB" sz="2000" dirty="0">
                <a:latin typeface="+mn-lt"/>
              </a:rPr>
              <a:t>&amp; clean toilets are very important in order to keep good </a:t>
            </a:r>
            <a:r>
              <a:rPr lang="en-GB" sz="2000" dirty="0" smtClean="0">
                <a:latin typeface="+mn-lt"/>
              </a:rPr>
              <a:t>health</a:t>
            </a:r>
          </a:p>
          <a:p>
            <a:pPr marL="342900" lvl="0" indent="-342900" algn="just">
              <a:spcBef>
                <a:spcPts val="600"/>
              </a:spcBef>
              <a:spcAft>
                <a:spcPts val="600"/>
              </a:spcAft>
              <a:buFont typeface="Wingdings" pitchFamily="2" charset="2"/>
              <a:buChar char="Ø"/>
            </a:pPr>
            <a:r>
              <a:rPr lang="en-US" sz="2000" dirty="0" smtClean="0">
                <a:latin typeface="+mn-lt"/>
                <a:ea typeface="Calibri"/>
                <a:cs typeface="Times New Roman"/>
              </a:rPr>
              <a:t>Using </a:t>
            </a:r>
            <a:r>
              <a:rPr lang="en-US" sz="2000" dirty="0">
                <a:latin typeface="+mn-lt"/>
                <a:ea typeface="Calibri"/>
                <a:cs typeface="Times New Roman"/>
              </a:rPr>
              <a:t>safe water </a:t>
            </a:r>
            <a:r>
              <a:rPr lang="en-US" sz="2000" dirty="0" smtClean="0">
                <a:latin typeface="+mn-lt"/>
                <a:ea typeface="Calibri"/>
                <a:cs typeface="Times New Roman"/>
              </a:rPr>
              <a:t>&amp; good </a:t>
            </a:r>
            <a:r>
              <a:rPr lang="en-US" sz="2000" dirty="0">
                <a:latin typeface="+mn-lt"/>
                <a:ea typeface="Calibri"/>
                <a:cs typeface="Times New Roman"/>
              </a:rPr>
              <a:t>hygiene (</a:t>
            </a:r>
            <a:r>
              <a:rPr lang="en-US" sz="2000" dirty="0" smtClean="0">
                <a:latin typeface="+mn-lt"/>
                <a:ea typeface="Calibri"/>
                <a:cs typeface="Times New Roman"/>
              </a:rPr>
              <a:t>hand washing) </a:t>
            </a:r>
            <a:r>
              <a:rPr lang="en-US" sz="2000" dirty="0">
                <a:latin typeface="+mn-lt"/>
                <a:ea typeface="Calibri"/>
                <a:cs typeface="Times New Roman"/>
              </a:rPr>
              <a:t>are </a:t>
            </a:r>
            <a:r>
              <a:rPr lang="en-US" sz="2000" dirty="0" smtClean="0">
                <a:latin typeface="+mn-lt"/>
                <a:ea typeface="Calibri"/>
                <a:cs typeface="Times New Roman"/>
              </a:rPr>
              <a:t>essential </a:t>
            </a:r>
            <a:r>
              <a:rPr lang="en-US" sz="2000" dirty="0">
                <a:latin typeface="+mn-lt"/>
                <a:ea typeface="Calibri"/>
                <a:cs typeface="Times New Roman"/>
              </a:rPr>
              <a:t>to good health</a:t>
            </a:r>
          </a:p>
          <a:p>
            <a:pPr lvl="0" algn="just">
              <a:spcBef>
                <a:spcPts val="600"/>
              </a:spcBef>
              <a:spcAft>
                <a:spcPts val="600"/>
              </a:spcAft>
              <a:buFont typeface="Wingdings" pitchFamily="2" charset="2"/>
              <a:buChar char="Ø"/>
            </a:pPr>
            <a:endParaRPr lang="en-US" sz="2000" dirty="0" smtClean="0">
              <a:latin typeface="Calibri"/>
              <a:ea typeface="Calibri"/>
              <a:cs typeface="Times New Roman"/>
            </a:endParaRPr>
          </a:p>
          <a:p>
            <a:pPr algn="just">
              <a:spcBef>
                <a:spcPts val="600"/>
              </a:spcBef>
              <a:spcAft>
                <a:spcPts val="600"/>
              </a:spcAft>
            </a:pPr>
            <a:endParaRPr lang="en-US" sz="2000" dirty="0" smtClean="0">
              <a:latin typeface="Calibri"/>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4</a:t>
            </a:fld>
            <a:endParaRPr lang="en-US" dirty="0">
              <a:solidFill>
                <a:schemeClr val="bg1"/>
              </a:solidFill>
            </a:endParaRPr>
          </a:p>
        </p:txBody>
      </p:sp>
    </p:spTree>
    <p:extLst>
      <p:ext uri="{BB962C8B-B14F-4D97-AF65-F5344CB8AC3E}">
        <p14:creationId xmlns:p14="http://schemas.microsoft.com/office/powerpoint/2010/main" val="9616496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1000"/>
                                        <p:tgtEl>
                                          <p:spTgt spid="7">
                                            <p:txEl>
                                              <p:pRg st="1" end="1"/>
                                            </p:txEl>
                                          </p:spTgt>
                                        </p:tgtEl>
                                      </p:cBhvr>
                                    </p:animEffect>
                                    <p:anim calcmode="lin" valueType="num">
                                      <p:cBhvr>
                                        <p:cTn id="2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fade">
                                      <p:cBhvr>
                                        <p:cTn id="28" dur="1000"/>
                                        <p:tgtEl>
                                          <p:spTgt spid="7">
                                            <p:txEl>
                                              <p:pRg st="2" end="2"/>
                                            </p:txEl>
                                          </p:spTgt>
                                        </p:tgtEl>
                                      </p:cBhvr>
                                    </p:animEffect>
                                    <p:anim calcmode="lin" valueType="num">
                                      <p:cBhvr>
                                        <p:cTn id="2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fade">
                                      <p:cBhvr>
                                        <p:cTn id="35" dur="1000"/>
                                        <p:tgtEl>
                                          <p:spTgt spid="7">
                                            <p:txEl>
                                              <p:pRg st="3" end="3"/>
                                            </p:txEl>
                                          </p:spTgt>
                                        </p:tgtEl>
                                      </p:cBhvr>
                                    </p:animEffect>
                                    <p:anim calcmode="lin" valueType="num">
                                      <p:cBhvr>
                                        <p:cTn id="3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fade">
                                      <p:cBhvr>
                                        <p:cTn id="42" dur="1000"/>
                                        <p:tgtEl>
                                          <p:spTgt spid="7">
                                            <p:txEl>
                                              <p:pRg st="4" end="4"/>
                                            </p:txEl>
                                          </p:spTgt>
                                        </p:tgtEl>
                                      </p:cBhvr>
                                    </p:animEffect>
                                    <p:anim calcmode="lin" valueType="num">
                                      <p:cBhvr>
                                        <p:cTn id="4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5" end="5"/>
                                            </p:txEl>
                                          </p:spTgt>
                                        </p:tgtEl>
                                        <p:attrNameLst>
                                          <p:attrName>style.visibility</p:attrName>
                                        </p:attrNameLst>
                                      </p:cBhvr>
                                      <p:to>
                                        <p:strVal val="visible"/>
                                      </p:to>
                                    </p:set>
                                    <p:animEffect transition="in" filter="fade">
                                      <p:cBhvr>
                                        <p:cTn id="49" dur="1000"/>
                                        <p:tgtEl>
                                          <p:spTgt spid="7">
                                            <p:txEl>
                                              <p:pRg st="5" end="5"/>
                                            </p:txEl>
                                          </p:spTgt>
                                        </p:tgtEl>
                                      </p:cBhvr>
                                    </p:animEffect>
                                    <p:anim calcmode="lin" valueType="num">
                                      <p:cBhvr>
                                        <p:cTn id="50"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6" end="6"/>
                                            </p:txEl>
                                          </p:spTgt>
                                        </p:tgtEl>
                                        <p:attrNameLst>
                                          <p:attrName>style.visibility</p:attrName>
                                        </p:attrNameLst>
                                      </p:cBhvr>
                                      <p:to>
                                        <p:strVal val="visible"/>
                                      </p:to>
                                    </p:set>
                                    <p:animEffect transition="in" filter="fade">
                                      <p:cBhvr>
                                        <p:cTn id="56" dur="1000"/>
                                        <p:tgtEl>
                                          <p:spTgt spid="7">
                                            <p:txEl>
                                              <p:pRg st="6" end="6"/>
                                            </p:txEl>
                                          </p:spTgt>
                                        </p:tgtEl>
                                      </p:cBhvr>
                                    </p:animEffect>
                                    <p:anim calcmode="lin" valueType="num">
                                      <p:cBhvr>
                                        <p:cTn id="57"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xEl>
                                              <p:pRg st="7" end="7"/>
                                            </p:txEl>
                                          </p:spTgt>
                                        </p:tgtEl>
                                        <p:attrNameLst>
                                          <p:attrName>style.visibility</p:attrName>
                                        </p:attrNameLst>
                                      </p:cBhvr>
                                      <p:to>
                                        <p:strVal val="visible"/>
                                      </p:to>
                                    </p:set>
                                    <p:animEffect transition="in" filter="fade">
                                      <p:cBhvr>
                                        <p:cTn id="63" dur="1000"/>
                                        <p:tgtEl>
                                          <p:spTgt spid="7">
                                            <p:txEl>
                                              <p:pRg st="7" end="7"/>
                                            </p:txEl>
                                          </p:spTgt>
                                        </p:tgtEl>
                                      </p:cBhvr>
                                    </p:animEffect>
                                    <p:anim calcmode="lin" valueType="num">
                                      <p:cBhvr>
                                        <p:cTn id="64"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defRPr/>
            </a:pPr>
            <a:endParaRPr lang="en-US" sz="4400" dirty="0">
              <a:latin typeface="+mj-lt"/>
              <a:ea typeface="+mj-ea"/>
              <a:cs typeface="+mj-cs"/>
            </a:endParaRPr>
          </a:p>
        </p:txBody>
      </p:sp>
      <p:sp>
        <p:nvSpPr>
          <p:cNvPr id="6" name="Rectangle 2"/>
          <p:cNvSpPr txBox="1">
            <a:spLocks noChangeArrowheads="1"/>
          </p:cNvSpPr>
          <p:nvPr/>
        </p:nvSpPr>
        <p:spPr bwMode="auto">
          <a:xfrm>
            <a:off x="822960" y="42449"/>
            <a:ext cx="8016240" cy="619125"/>
          </a:xfrm>
          <a:prstGeom prst="rect">
            <a:avLst/>
          </a:prstGeom>
          <a:solidFill>
            <a:schemeClr val="bg1">
              <a:lumMod val="85000"/>
            </a:schemeClr>
          </a:solidFill>
          <a:ln w="9525">
            <a:noFill/>
            <a:miter lim="800000"/>
            <a:headEnd/>
            <a:tailEnd/>
          </a:ln>
        </p:spPr>
        <p:txBody>
          <a:bodyPr anchor="ctr"/>
          <a:lstStyle/>
          <a:p>
            <a:r>
              <a:rPr lang="en-US" sz="2800" b="1" dirty="0" smtClean="0">
                <a:solidFill>
                  <a:schemeClr val="accent1">
                    <a:lumMod val="75000"/>
                  </a:schemeClr>
                </a:solidFill>
                <a:latin typeface="+mj-lt"/>
              </a:rPr>
              <a:t>Sanitation Marketing meets Public Health</a:t>
            </a:r>
            <a:endParaRPr lang="nl-NL" sz="2800" b="1" dirty="0">
              <a:solidFill>
                <a:schemeClr val="accent1">
                  <a:lumMod val="75000"/>
                </a:schemeClr>
              </a:solidFill>
              <a:latin typeface="+mj-lt"/>
            </a:endParaRPr>
          </a:p>
        </p:txBody>
      </p:sp>
      <p:sp>
        <p:nvSpPr>
          <p:cNvPr id="7" name="Rectangle 3"/>
          <p:cNvSpPr txBox="1">
            <a:spLocks noChangeArrowheads="1"/>
          </p:cNvSpPr>
          <p:nvPr/>
        </p:nvSpPr>
        <p:spPr bwMode="auto">
          <a:xfrm>
            <a:off x="425980" y="890789"/>
            <a:ext cx="8208912" cy="5268913"/>
          </a:xfrm>
          <a:prstGeom prst="rect">
            <a:avLst/>
          </a:prstGeom>
          <a:noFill/>
          <a:ln w="9525">
            <a:noFill/>
            <a:miter lim="800000"/>
            <a:headEnd/>
            <a:tailEnd/>
          </a:ln>
        </p:spPr>
        <p:txBody>
          <a:bodyPr/>
          <a:lstStyle/>
          <a:p>
            <a:pPr algn="just">
              <a:spcBef>
                <a:spcPts val="600"/>
              </a:spcBef>
              <a:spcAft>
                <a:spcPts val="600"/>
              </a:spcAft>
            </a:pPr>
            <a:r>
              <a:rPr lang="en-US" sz="2000" b="1" dirty="0" smtClean="0">
                <a:solidFill>
                  <a:srgbClr val="C00000"/>
                </a:solidFill>
                <a:latin typeface="Calibri"/>
                <a:ea typeface="Calibri"/>
                <a:cs typeface="Times New Roman"/>
              </a:rPr>
              <a:t>According to WHO and UNICEF:</a:t>
            </a:r>
          </a:p>
          <a:p>
            <a:pPr algn="just">
              <a:spcBef>
                <a:spcPts val="600"/>
              </a:spcBef>
              <a:spcAft>
                <a:spcPts val="600"/>
              </a:spcAft>
            </a:pPr>
            <a:r>
              <a:rPr lang="en-US" sz="2000" i="1" dirty="0" smtClean="0">
                <a:latin typeface="Calibri"/>
                <a:ea typeface="Calibri"/>
                <a:cs typeface="Times New Roman"/>
              </a:rPr>
              <a:t>“69% of Kenyans living in low income areas do not have access to improved sanitation facilities. This further contributes to the prevailing diseases and the poor living conditions.” (April, 2013)</a:t>
            </a: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5</a:t>
            </a:fld>
            <a:endParaRPr lang="en-US"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980" y="2590799"/>
            <a:ext cx="3796145" cy="2847109"/>
          </a:xfrm>
          <a:prstGeom prst="rect">
            <a:avLst/>
          </a:prstGeom>
          <a:ln>
            <a:solidFill>
              <a:schemeClr val="accent1"/>
            </a:solidFill>
          </a:ln>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9205" y="2590798"/>
            <a:ext cx="3796145" cy="2847109"/>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5759717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defRPr/>
            </a:pPr>
            <a:endParaRPr lang="en-US" sz="4400" dirty="0">
              <a:latin typeface="+mj-lt"/>
              <a:ea typeface="+mj-ea"/>
              <a:cs typeface="+mj-cs"/>
            </a:endParaRPr>
          </a:p>
        </p:txBody>
      </p:sp>
      <p:sp>
        <p:nvSpPr>
          <p:cNvPr id="6" name="Rectangle 2"/>
          <p:cNvSpPr txBox="1">
            <a:spLocks noChangeArrowheads="1"/>
          </p:cNvSpPr>
          <p:nvPr/>
        </p:nvSpPr>
        <p:spPr bwMode="auto">
          <a:xfrm>
            <a:off x="770709" y="152400"/>
            <a:ext cx="8047804" cy="619125"/>
          </a:xfrm>
          <a:prstGeom prst="rect">
            <a:avLst/>
          </a:prstGeom>
          <a:solidFill>
            <a:schemeClr val="bg1">
              <a:lumMod val="85000"/>
            </a:schemeClr>
          </a:solidFill>
          <a:ln w="9525">
            <a:noFill/>
            <a:miter lim="800000"/>
            <a:headEnd/>
            <a:tailEnd/>
          </a:ln>
        </p:spPr>
        <p:txBody>
          <a:bodyPr anchor="ctr"/>
          <a:lstStyle/>
          <a:p>
            <a:r>
              <a:rPr lang="en-US" sz="2800" b="1" dirty="0" smtClean="0">
                <a:solidFill>
                  <a:schemeClr val="accent1">
                    <a:lumMod val="75000"/>
                  </a:schemeClr>
                </a:solidFill>
                <a:latin typeface="+mj-lt"/>
              </a:rPr>
              <a:t>Sanitation Marketing meets Public Health</a:t>
            </a:r>
            <a:endParaRPr lang="nl-NL" sz="2800" b="1" dirty="0">
              <a:solidFill>
                <a:schemeClr val="accent1">
                  <a:lumMod val="75000"/>
                </a:schemeClr>
              </a:solidFill>
              <a:latin typeface="+mj-lt"/>
            </a:endParaRPr>
          </a:p>
        </p:txBody>
      </p:sp>
      <p:sp>
        <p:nvSpPr>
          <p:cNvPr id="7" name="Rectangle 3"/>
          <p:cNvSpPr txBox="1">
            <a:spLocks noChangeArrowheads="1"/>
          </p:cNvSpPr>
          <p:nvPr/>
        </p:nvSpPr>
        <p:spPr bwMode="auto">
          <a:xfrm>
            <a:off x="306438" y="710128"/>
            <a:ext cx="8208912" cy="5268913"/>
          </a:xfrm>
          <a:prstGeom prst="rect">
            <a:avLst/>
          </a:prstGeom>
          <a:noFill/>
          <a:ln w="9525">
            <a:noFill/>
            <a:miter lim="800000"/>
            <a:headEnd/>
            <a:tailEnd/>
          </a:ln>
        </p:spPr>
        <p:txBody>
          <a:bodyPr/>
          <a:lstStyle/>
          <a:p>
            <a:pPr algn="just">
              <a:spcBef>
                <a:spcPts val="600"/>
              </a:spcBef>
              <a:spcAft>
                <a:spcPts val="600"/>
              </a:spcAft>
            </a:pPr>
            <a:endParaRPr lang="en-US" sz="2000" dirty="0" smtClean="0">
              <a:latin typeface="Calibri"/>
              <a:ea typeface="Calibri"/>
              <a:cs typeface="Times New Roman"/>
            </a:endParaRPr>
          </a:p>
          <a:p>
            <a:pPr algn="just">
              <a:spcBef>
                <a:spcPts val="600"/>
              </a:spcBef>
              <a:spcAft>
                <a:spcPts val="600"/>
              </a:spcAft>
            </a:pPr>
            <a:r>
              <a:rPr lang="en-US" sz="2000" dirty="0" smtClean="0">
                <a:latin typeface="Calibri"/>
                <a:ea typeface="Calibri"/>
                <a:cs typeface="Times New Roman"/>
              </a:rPr>
              <a:t>Residents may not be aware that poor sanitation may lead to diseases and ultimately death. </a:t>
            </a:r>
            <a:r>
              <a:rPr lang="en-US" sz="2000" i="1" dirty="0" smtClean="0">
                <a:solidFill>
                  <a:srgbClr val="C00000"/>
                </a:solidFill>
                <a:latin typeface="Calibri"/>
                <a:ea typeface="Calibri"/>
                <a:cs typeface="Times New Roman"/>
              </a:rPr>
              <a:t>However …even if they know they may not have the money to construct good toilets</a:t>
            </a:r>
          </a:p>
          <a:p>
            <a:pPr algn="just">
              <a:spcBef>
                <a:spcPts val="600"/>
              </a:spcBef>
              <a:spcAft>
                <a:spcPts val="600"/>
              </a:spcAft>
            </a:pPr>
            <a:r>
              <a:rPr lang="en-US" sz="2000" dirty="0" smtClean="0">
                <a:latin typeface="Calibri"/>
                <a:ea typeface="Calibri"/>
                <a:cs typeface="Times New Roman"/>
              </a:rPr>
              <a:t>Making people aware of the importance of good sanitation is done through </a:t>
            </a:r>
            <a:r>
              <a:rPr lang="en-US" sz="2000" u="sng" dirty="0" smtClean="0">
                <a:latin typeface="Calibri"/>
                <a:ea typeface="Calibri"/>
                <a:cs typeface="Times New Roman"/>
              </a:rPr>
              <a:t>awareness creation </a:t>
            </a:r>
            <a:r>
              <a:rPr lang="en-US" sz="2000" dirty="0" smtClean="0">
                <a:latin typeface="Calibri"/>
                <a:ea typeface="Calibri"/>
                <a:cs typeface="Times New Roman"/>
              </a:rPr>
              <a:t>focusing on:</a:t>
            </a:r>
          </a:p>
          <a:p>
            <a:pPr algn="just">
              <a:spcBef>
                <a:spcPts val="600"/>
              </a:spcBef>
              <a:spcAft>
                <a:spcPts val="600"/>
              </a:spcAft>
            </a:pPr>
            <a:endParaRPr lang="en-US" sz="800" dirty="0" smtClean="0">
              <a:latin typeface="Calibri"/>
              <a:ea typeface="Calibri"/>
              <a:cs typeface="Times New Roman"/>
            </a:endParaRPr>
          </a:p>
          <a:p>
            <a:pPr algn="just">
              <a:spcBef>
                <a:spcPts val="600"/>
              </a:spcBef>
              <a:spcAft>
                <a:spcPts val="600"/>
              </a:spcAft>
            </a:pPr>
            <a:r>
              <a:rPr lang="en-US" sz="2000" b="1" dirty="0" smtClean="0">
                <a:solidFill>
                  <a:srgbClr val="C00000"/>
                </a:solidFill>
                <a:latin typeface="Calibri"/>
                <a:ea typeface="Calibri"/>
                <a:cs typeface="Times New Roman"/>
              </a:rPr>
              <a:t>health risks</a:t>
            </a:r>
            <a:r>
              <a:rPr lang="en-US" sz="2000" dirty="0" smtClean="0">
                <a:latin typeface="Calibri"/>
                <a:ea typeface="Calibri"/>
                <a:cs typeface="Times New Roman"/>
              </a:rPr>
              <a:t>           dirty toilets, no hand washing, poor handling of solid waste) </a:t>
            </a:r>
          </a:p>
          <a:p>
            <a:pPr algn="just">
              <a:spcBef>
                <a:spcPts val="600"/>
              </a:spcBef>
              <a:spcAft>
                <a:spcPts val="600"/>
              </a:spcAft>
            </a:pPr>
            <a:r>
              <a:rPr lang="en-US" sz="2000" b="1" dirty="0" smtClean="0">
                <a:solidFill>
                  <a:srgbClr val="C00000"/>
                </a:solidFill>
                <a:latin typeface="Calibri"/>
                <a:ea typeface="Calibri"/>
                <a:cs typeface="Times New Roman"/>
              </a:rPr>
              <a:t>solutions              </a:t>
            </a:r>
            <a:r>
              <a:rPr lang="en-US" sz="2000" dirty="0" smtClean="0">
                <a:latin typeface="Calibri"/>
                <a:ea typeface="Calibri"/>
                <a:cs typeface="Times New Roman"/>
              </a:rPr>
              <a:t>better affordable toilets, keeping toilets clean, hand washing</a:t>
            </a:r>
          </a:p>
          <a:p>
            <a:pPr algn="just">
              <a:spcBef>
                <a:spcPts val="600"/>
              </a:spcBef>
              <a:spcAft>
                <a:spcPts val="600"/>
              </a:spcAft>
            </a:pPr>
            <a:endParaRPr lang="en-US" sz="800" b="1" dirty="0" smtClean="0">
              <a:solidFill>
                <a:srgbClr val="C00000"/>
              </a:solidFill>
              <a:latin typeface="Calibri"/>
              <a:ea typeface="Calibri"/>
              <a:cs typeface="Times New Roman"/>
            </a:endParaRPr>
          </a:p>
          <a:p>
            <a:pPr algn="just">
              <a:spcBef>
                <a:spcPts val="600"/>
              </a:spcBef>
              <a:spcAft>
                <a:spcPts val="600"/>
              </a:spcAft>
            </a:pPr>
            <a:r>
              <a:rPr lang="en-US" sz="2000" b="1" dirty="0" smtClean="0">
                <a:solidFill>
                  <a:srgbClr val="C00000"/>
                </a:solidFill>
                <a:latin typeface="Calibri"/>
                <a:ea typeface="Calibri"/>
                <a:cs typeface="Times New Roman"/>
              </a:rPr>
              <a:t>What is needed? </a:t>
            </a:r>
            <a:r>
              <a:rPr lang="en-US" sz="2000" dirty="0" smtClean="0">
                <a:latin typeface="Calibri"/>
                <a:ea typeface="Calibri"/>
                <a:cs typeface="Times New Roman"/>
              </a:rPr>
              <a:t>A sanitation marketing approach that not only focuses on marketing good </a:t>
            </a:r>
            <a:r>
              <a:rPr lang="en-US" sz="2000" i="1" dirty="0" smtClean="0">
                <a:solidFill>
                  <a:srgbClr val="C00000"/>
                </a:solidFill>
                <a:latin typeface="Calibri"/>
                <a:ea typeface="Calibri"/>
                <a:cs typeface="Times New Roman"/>
              </a:rPr>
              <a:t>and affordable </a:t>
            </a:r>
            <a:r>
              <a:rPr lang="en-US" sz="2000" dirty="0" smtClean="0">
                <a:latin typeface="Calibri"/>
                <a:ea typeface="Calibri"/>
                <a:cs typeface="Times New Roman"/>
              </a:rPr>
              <a:t>toilets but also provides </a:t>
            </a:r>
            <a:r>
              <a:rPr lang="en-US" sz="2000" u="sng" dirty="0" smtClean="0">
                <a:latin typeface="Calibri"/>
                <a:ea typeface="Calibri"/>
                <a:cs typeface="Times New Roman"/>
              </a:rPr>
              <a:t>behavior change messages</a:t>
            </a:r>
          </a:p>
          <a:p>
            <a:pPr algn="just">
              <a:spcBef>
                <a:spcPts val="600"/>
              </a:spcBef>
              <a:spcAft>
                <a:spcPts val="600"/>
              </a:spcAft>
            </a:pPr>
            <a:endParaRPr lang="en-US" sz="2000" dirty="0" smtClean="0">
              <a:latin typeface="Calibri"/>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6</a:t>
            </a:fld>
            <a:endParaRPr lang="en-US" dirty="0">
              <a:solidFill>
                <a:schemeClr val="bg1"/>
              </a:solidFill>
            </a:endParaRPr>
          </a:p>
        </p:txBody>
      </p:sp>
      <p:sp>
        <p:nvSpPr>
          <p:cNvPr id="2" name="Right Arrow 1"/>
          <p:cNvSpPr/>
          <p:nvPr/>
        </p:nvSpPr>
        <p:spPr>
          <a:xfrm>
            <a:off x="1703486" y="3965656"/>
            <a:ext cx="244602"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ight Arrow 8"/>
          <p:cNvSpPr/>
          <p:nvPr/>
        </p:nvSpPr>
        <p:spPr>
          <a:xfrm>
            <a:off x="1703486" y="3491705"/>
            <a:ext cx="244602"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474661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696" y="933718"/>
            <a:ext cx="7848600" cy="6172200"/>
          </a:xfrm>
        </p:spPr>
        <p:txBody>
          <a:bodyPr/>
          <a:lstStyle/>
          <a:p>
            <a:pPr algn="just"/>
            <a:r>
              <a:rPr lang="en-US" sz="2000" dirty="0" smtClean="0"/>
              <a:t>The sanitation marketing component in the UBSUP/SafiSan programme aims at not only </a:t>
            </a:r>
            <a:r>
              <a:rPr lang="en-US" sz="2000" u="sng" dirty="0" smtClean="0"/>
              <a:t>creating awareness</a:t>
            </a:r>
            <a:r>
              <a:rPr lang="en-US" sz="2000" dirty="0" smtClean="0"/>
              <a:t> on the need for better and improved sanitation, but also offers </a:t>
            </a:r>
            <a:r>
              <a:rPr lang="en-US" sz="2000" u="sng" dirty="0" smtClean="0"/>
              <a:t>sanitation facilities (good and affordable toilets</a:t>
            </a:r>
            <a:r>
              <a:rPr lang="en-US" sz="2000" dirty="0" smtClean="0"/>
              <a:t>) that meet the needs and wishes of the consumers</a:t>
            </a:r>
          </a:p>
          <a:p>
            <a:pPr algn="just"/>
            <a:r>
              <a:rPr lang="en-US" sz="2000" dirty="0" smtClean="0"/>
              <a:t>The toilets should also have the attributes that enable and promote effective use (</a:t>
            </a:r>
            <a:r>
              <a:rPr lang="en-US" sz="2000" i="1" dirty="0" smtClean="0">
                <a:solidFill>
                  <a:srgbClr val="C00000"/>
                </a:solidFill>
              </a:rPr>
              <a:t>easy to clean surfaces, a manual, a hand washing facility, etc</a:t>
            </a:r>
            <a:r>
              <a:rPr lang="en-US" sz="2000" dirty="0" smtClean="0"/>
              <a:t>.) </a:t>
            </a:r>
          </a:p>
          <a:p>
            <a:pPr algn="just"/>
            <a:r>
              <a:rPr lang="en-US" sz="2000" dirty="0" smtClean="0"/>
              <a:t>The toilets should appeal to the consumers so they can even promote their new toilet</a:t>
            </a:r>
          </a:p>
          <a:p>
            <a:pPr algn="just"/>
            <a:r>
              <a:rPr lang="en-US" sz="2000" dirty="0" smtClean="0"/>
              <a:t>The toilet should have good quality according to the standards given</a:t>
            </a:r>
          </a:p>
          <a:p>
            <a:pPr algn="just"/>
            <a:r>
              <a:rPr lang="en-US" sz="2000" dirty="0" smtClean="0">
                <a:solidFill>
                  <a:srgbClr val="C00000"/>
                </a:solidFill>
              </a:rPr>
              <a:t>Good toilets, with the attributes consumers want, will lead to more sales, improved sanitation and better health</a:t>
            </a:r>
          </a:p>
          <a:p>
            <a:pPr marL="0" indent="0" algn="just">
              <a:buNone/>
            </a:pPr>
            <a:r>
              <a:rPr lang="en-US" sz="2000" dirty="0" smtClean="0"/>
              <a:t>Sanitation Marketers will be concerned in passing this message forward to the target audiences</a:t>
            </a:r>
          </a:p>
          <a:p>
            <a:pPr>
              <a:buNone/>
            </a:pPr>
            <a:endParaRPr lang="en-US" dirty="0"/>
          </a:p>
        </p:txBody>
      </p:sp>
      <p:sp>
        <p:nvSpPr>
          <p:cNvPr id="4" name="Slide Number Placeholder 3"/>
          <p:cNvSpPr>
            <a:spLocks noGrp="1"/>
          </p:cNvSpPr>
          <p:nvPr>
            <p:ph type="sldNum" sz="quarter" idx="12"/>
          </p:nvPr>
        </p:nvSpPr>
        <p:spPr/>
        <p:txBody>
          <a:bodyPr/>
          <a:lstStyle/>
          <a:p>
            <a:pPr>
              <a:defRPr/>
            </a:pPr>
            <a:fld id="{ED2B5C15-73F6-4EB6-90D2-7C526998F89B}" type="slidenum">
              <a:rPr lang="en-US" smtClean="0"/>
              <a:pPr>
                <a:defRPr/>
              </a:pPr>
              <a:t>7</a:t>
            </a:fld>
            <a:endParaRPr lang="en-US"/>
          </a:p>
        </p:txBody>
      </p:sp>
      <p:sp>
        <p:nvSpPr>
          <p:cNvPr id="6" name="Rectangle 2"/>
          <p:cNvSpPr txBox="1">
            <a:spLocks noGrp="1" noChangeArrowheads="1"/>
          </p:cNvSpPr>
          <p:nvPr>
            <p:ph type="title"/>
          </p:nvPr>
        </p:nvSpPr>
        <p:spPr bwMode="auto">
          <a:xfrm>
            <a:off x="783770" y="182880"/>
            <a:ext cx="8125099" cy="609282"/>
          </a:xfrm>
          <a:prstGeom prst="rect">
            <a:avLst/>
          </a:prstGeom>
          <a:solidFill>
            <a:schemeClr val="bg1">
              <a:lumMod val="85000"/>
            </a:schemeClr>
          </a:solidFill>
          <a:ln w="9525">
            <a:noFill/>
            <a:miter lim="800000"/>
            <a:headEnd/>
            <a:tailEnd/>
          </a:ln>
        </p:spPr>
        <p:txBody>
          <a:bodyPr anchor="ctr"/>
          <a:lstStyle/>
          <a:p>
            <a:r>
              <a:rPr lang="en-US" sz="2800" b="1" dirty="0" smtClean="0">
                <a:solidFill>
                  <a:schemeClr val="accent1">
                    <a:lumMod val="75000"/>
                  </a:schemeClr>
                </a:solidFill>
                <a:latin typeface="+mj-lt"/>
              </a:rPr>
              <a:t>What does UBSUP Sanitation Marketing target?</a:t>
            </a:r>
            <a:endParaRPr lang="nl-NL" sz="2800" b="1" dirty="0">
              <a:solidFill>
                <a:schemeClr val="accent1">
                  <a:lumMod val="75000"/>
                </a:schemeClr>
              </a:solidFill>
              <a:latin typeface="+mj-lt"/>
            </a:endParaRPr>
          </a:p>
        </p:txBody>
      </p:sp>
    </p:spTree>
    <p:extLst>
      <p:ext uri="{BB962C8B-B14F-4D97-AF65-F5344CB8AC3E}">
        <p14:creationId xmlns:p14="http://schemas.microsoft.com/office/powerpoint/2010/main" val="700387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721" y="2189409"/>
            <a:ext cx="1390918" cy="528034"/>
          </a:xfrm>
          <a:solidFill>
            <a:schemeClr val="bg1">
              <a:lumMod val="75000"/>
            </a:schemeClr>
          </a:solidFill>
        </p:spPr>
        <p:txBody>
          <a:bodyPr>
            <a:normAutofit fontScale="90000"/>
          </a:bodyPr>
          <a:lstStyle/>
          <a:p>
            <a:r>
              <a:rPr lang="en-US" b="1" i="1" dirty="0" smtClean="0">
                <a:solidFill>
                  <a:schemeClr val="accent1">
                    <a:lumMod val="75000"/>
                  </a:schemeClr>
                </a:solidFill>
                <a:latin typeface="+mn-lt"/>
              </a:rPr>
              <a:t/>
            </a:r>
            <a:br>
              <a:rPr lang="en-US" b="1" i="1" dirty="0" smtClean="0">
                <a:solidFill>
                  <a:schemeClr val="accent1">
                    <a:lumMod val="75000"/>
                  </a:schemeClr>
                </a:solidFill>
                <a:latin typeface="+mn-lt"/>
              </a:rPr>
            </a:br>
            <a:r>
              <a:rPr lang="en-US" b="1" i="1" dirty="0">
                <a:solidFill>
                  <a:schemeClr val="accent1">
                    <a:lumMod val="75000"/>
                  </a:schemeClr>
                </a:solidFill>
                <a:latin typeface="+mn-lt"/>
              </a:rPr>
              <a:t/>
            </a:r>
            <a:br>
              <a:rPr lang="en-US" b="1" i="1" dirty="0">
                <a:solidFill>
                  <a:schemeClr val="accent1">
                    <a:lumMod val="75000"/>
                  </a:schemeClr>
                </a:solidFill>
                <a:latin typeface="+mn-lt"/>
              </a:rPr>
            </a:br>
            <a:r>
              <a:rPr lang="en-US" b="1" i="1" dirty="0" smtClean="0">
                <a:solidFill>
                  <a:schemeClr val="accent1">
                    <a:lumMod val="75000"/>
                  </a:schemeClr>
                </a:solidFill>
                <a:latin typeface="+mn-lt"/>
              </a:rPr>
              <a:t> </a:t>
            </a:r>
            <a:br>
              <a:rPr lang="en-US" b="1" i="1" dirty="0" smtClean="0">
                <a:solidFill>
                  <a:schemeClr val="accent1">
                    <a:lumMod val="75000"/>
                  </a:schemeClr>
                </a:solidFill>
                <a:latin typeface="+mn-lt"/>
              </a:rPr>
            </a:br>
            <a:r>
              <a:rPr lang="en-US" b="1" i="1" dirty="0">
                <a:solidFill>
                  <a:schemeClr val="accent1">
                    <a:lumMod val="75000"/>
                  </a:schemeClr>
                </a:solidFill>
                <a:latin typeface="+mn-lt"/>
              </a:rPr>
              <a:t/>
            </a:r>
            <a:br>
              <a:rPr lang="en-US" b="1" i="1" dirty="0">
                <a:solidFill>
                  <a:schemeClr val="accent1">
                    <a:lumMod val="75000"/>
                  </a:schemeClr>
                </a:solidFill>
                <a:latin typeface="+mn-lt"/>
              </a:rPr>
            </a:br>
            <a:r>
              <a:rPr lang="en-US" b="1" i="1" dirty="0" smtClean="0">
                <a:solidFill>
                  <a:schemeClr val="accent1">
                    <a:lumMod val="75000"/>
                  </a:schemeClr>
                </a:solidFill>
                <a:latin typeface="+mn-lt"/>
              </a:rPr>
              <a:t>     THANK YOU</a:t>
            </a:r>
            <a:endParaRPr lang="en-US" b="1" i="1" dirty="0">
              <a:solidFill>
                <a:schemeClr val="accent1">
                  <a:lumMod val="75000"/>
                </a:schemeClr>
              </a:solidFill>
              <a:latin typeface="+mn-lt"/>
            </a:endParaRPr>
          </a:p>
        </p:txBody>
      </p:sp>
      <p:sp>
        <p:nvSpPr>
          <p:cNvPr id="4" name="Slide Number Placeholder 3"/>
          <p:cNvSpPr>
            <a:spLocks noGrp="1"/>
          </p:cNvSpPr>
          <p:nvPr>
            <p:ph type="sldNum" sz="quarter" idx="12"/>
          </p:nvPr>
        </p:nvSpPr>
        <p:spPr/>
        <p:txBody>
          <a:bodyPr/>
          <a:lstStyle/>
          <a:p>
            <a:pPr>
              <a:defRPr/>
            </a:pPr>
            <a:fld id="{ED2B5C15-73F6-4EB6-90D2-7C526998F89B}" type="slidenum">
              <a:rPr lang="en-US" smtClean="0"/>
              <a:pPr>
                <a:defRPr/>
              </a:pPr>
              <a:t>8</a:t>
            </a:fld>
            <a:endParaRPr lang="en-US"/>
          </a:p>
        </p:txBody>
      </p:sp>
      <p:pic>
        <p:nvPicPr>
          <p:cNvPr id="5" name="Picture 1" descr="C:\Users\user\Desktop\UBSUP Concept\11. Social Marketing Tools\Social Marketing\1. UBSUP mascot\1b. SafiSan Mascot.jpg"/>
          <p:cNvPicPr>
            <a:picLocks noGrp="1" noChangeAspect="1" noChangeArrowheads="1"/>
          </p:cNvPicPr>
          <p:nvPr>
            <p:ph idx="1"/>
          </p:nvPr>
        </p:nvPicPr>
        <p:blipFill>
          <a:blip r:embed="rId3" cstate="print"/>
          <a:srcRect/>
          <a:stretch>
            <a:fillRect/>
          </a:stretch>
        </p:blipFill>
        <p:spPr bwMode="auto">
          <a:xfrm>
            <a:off x="4649273" y="922215"/>
            <a:ext cx="4342325" cy="5273920"/>
          </a:xfrm>
          <a:prstGeom prst="rect">
            <a:avLst/>
          </a:prstGeom>
          <a:noFill/>
        </p:spPr>
      </p:pic>
      <p:sp>
        <p:nvSpPr>
          <p:cNvPr id="7" name="Rectangle 2"/>
          <p:cNvSpPr txBox="1">
            <a:spLocks noChangeArrowheads="1"/>
          </p:cNvSpPr>
          <p:nvPr/>
        </p:nvSpPr>
        <p:spPr bwMode="auto">
          <a:xfrm>
            <a:off x="757646" y="142875"/>
            <a:ext cx="7929153" cy="619125"/>
          </a:xfrm>
          <a:prstGeom prst="rect">
            <a:avLst/>
          </a:prstGeom>
          <a:solidFill>
            <a:schemeClr val="bg1">
              <a:lumMod val="85000"/>
            </a:schemeClr>
          </a:solidFill>
          <a:ln w="9525">
            <a:noFill/>
            <a:miter lim="800000"/>
            <a:headEnd/>
            <a:tailEnd/>
          </a:ln>
        </p:spPr>
        <p:txBody>
          <a:bodyPr anchor="ctr"/>
          <a:lstStyle/>
          <a:p>
            <a:pPr algn="ctr">
              <a:tabLst>
                <a:tab pos="1257300" algn="l"/>
              </a:tabLst>
            </a:pPr>
            <a:r>
              <a:rPr lang="nl-NL" sz="3200" b="1" dirty="0" smtClean="0">
                <a:solidFill>
                  <a:schemeClr val="accent1">
                    <a:lumMod val="75000"/>
                  </a:schemeClr>
                </a:solidFill>
                <a:latin typeface="+mj-lt"/>
              </a:rPr>
              <a:t>Sanitation is every Kenyan’s right.........</a:t>
            </a:r>
            <a:endParaRPr lang="nl-NL" sz="3200" b="1" dirty="0">
              <a:solidFill>
                <a:schemeClr val="accent1">
                  <a:lumMod val="75000"/>
                </a:schemeClr>
              </a:solidFill>
              <a:latin typeface="+mj-lt"/>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817" y="1295400"/>
            <a:ext cx="4193668" cy="3894786"/>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52314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578</Words>
  <Application>Microsoft Office PowerPoint</Application>
  <PresentationFormat>On-screen Show (4:3)</PresentationFormat>
  <Paragraphs>61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What does UBSUP Sanitation Marketing target?</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Charlotte</cp:lastModifiedBy>
  <cp:revision>12</cp:revision>
  <dcterms:created xsi:type="dcterms:W3CDTF">2017-07-24T09:02:33Z</dcterms:created>
  <dcterms:modified xsi:type="dcterms:W3CDTF">2017-08-03T06:32:15Z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237477</vt:lpwstr>
  </property>
  <property fmtid="{D5CDD505-2E9C-101B-9397-08002B2CF9AE}" name="NXPowerLiteSettings" pid="3">
    <vt:lpwstr>C4000400038000</vt:lpwstr>
  </property>
  <property fmtid="{D5CDD505-2E9C-101B-9397-08002B2CF9AE}" name="NXPowerLiteVersion" pid="4">
    <vt:lpwstr>D7.1.10</vt:lpwstr>
  </property>
</Properties>
</file>